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 id="256" r:id="rId4"/>
    <p:sldId id="269" r:id="rId5"/>
    <p:sldId id="258" r:id="rId6"/>
    <p:sldId id="259" r:id="rId7"/>
    <p:sldId id="271" r:id="rId8"/>
    <p:sldId id="272" r:id="rId9"/>
    <p:sldId id="260"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276"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F3CE9EE-0004-45E8-AFD4-B3EB32D87826}" type="datetimeFigureOut">
              <a:rPr lang="en-US" smtClean="0"/>
              <a:t>9/26/2018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700CE5-486F-411C-BB8F-F9DA748E0FF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3CE9EE-0004-45E8-AFD4-B3EB32D87826}"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00CE5-486F-411C-BB8F-F9DA748E0F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F3CE9EE-0004-45E8-AFD4-B3EB32D87826}" type="datetimeFigureOut">
              <a:rPr lang="en-US" smtClean="0"/>
              <a:t>9/26/2018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D700CE5-486F-411C-BB8F-F9DA748E0FF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F3CE9EE-0004-45E8-AFD4-B3EB32D87826}"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D700CE5-486F-411C-BB8F-F9DA748E0FFE}"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F3CE9EE-0004-45E8-AFD4-B3EB32D87826}" type="datetimeFigureOut">
              <a:rPr lang="en-US" smtClean="0"/>
              <a:t>9/26/2018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700CE5-486F-411C-BB8F-F9DA748E0FF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F3CE9EE-0004-45E8-AFD4-B3EB32D87826}" type="datetimeFigureOut">
              <a:rPr lang="en-US" smtClean="0"/>
              <a:t>9/26/2018</a:t>
            </a:fld>
            <a:endParaRPr lang="en-US"/>
          </a:p>
        </p:txBody>
      </p:sp>
      <p:sp>
        <p:nvSpPr>
          <p:cNvPr id="10" name="Slide Number Placeholder 9"/>
          <p:cNvSpPr>
            <a:spLocks noGrp="1"/>
          </p:cNvSpPr>
          <p:nvPr>
            <p:ph type="sldNum" sz="quarter" idx="16"/>
          </p:nvPr>
        </p:nvSpPr>
        <p:spPr/>
        <p:txBody>
          <a:bodyPr rtlCol="0"/>
          <a:lstStyle/>
          <a:p>
            <a:fld id="{3D700CE5-486F-411C-BB8F-F9DA748E0FFE}"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F3CE9EE-0004-45E8-AFD4-B3EB32D87826}" type="datetimeFigureOut">
              <a:rPr lang="en-US" smtClean="0"/>
              <a:t>9/26/2018</a:t>
            </a:fld>
            <a:endParaRPr lang="en-US"/>
          </a:p>
        </p:txBody>
      </p:sp>
      <p:sp>
        <p:nvSpPr>
          <p:cNvPr id="12" name="Slide Number Placeholder 11"/>
          <p:cNvSpPr>
            <a:spLocks noGrp="1"/>
          </p:cNvSpPr>
          <p:nvPr>
            <p:ph type="sldNum" sz="quarter" idx="16"/>
          </p:nvPr>
        </p:nvSpPr>
        <p:spPr/>
        <p:txBody>
          <a:bodyPr rtlCol="0"/>
          <a:lstStyle/>
          <a:p>
            <a:fld id="{3D700CE5-486F-411C-BB8F-F9DA748E0FFE}"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F3CE9EE-0004-45E8-AFD4-B3EB32D87826}" type="datetimeFigureOut">
              <a:rPr lang="en-US" smtClean="0"/>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D700CE5-486F-411C-BB8F-F9DA748E0F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CE9EE-0004-45E8-AFD4-B3EB32D87826}" type="datetimeFigureOut">
              <a:rPr lang="en-US" smtClean="0"/>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D700CE5-486F-411C-BB8F-F9DA748E0F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F3CE9EE-0004-45E8-AFD4-B3EB32D87826}"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D700CE5-486F-411C-BB8F-F9DA748E0FFE}"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F3CE9EE-0004-45E8-AFD4-B3EB32D87826}" type="datetimeFigureOut">
              <a:rPr lang="en-US" smtClean="0"/>
              <a:t>9/26/2018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D700CE5-486F-411C-BB8F-F9DA748E0FFE}"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F3CE9EE-0004-45E8-AFD4-B3EB32D87826}" type="datetimeFigureOut">
              <a:rPr lang="en-US" smtClean="0"/>
              <a:t>9/26/2018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700CE5-486F-411C-BB8F-F9DA748E0F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Gilded Age: 1877-1900</a:t>
            </a:r>
          </a:p>
        </p:txBody>
      </p:sp>
      <p:sp>
        <p:nvSpPr>
          <p:cNvPr id="4" name="Content Placeholder 3"/>
          <p:cNvSpPr>
            <a:spLocks noGrp="1"/>
          </p:cNvSpPr>
          <p:nvPr>
            <p:ph sz="quarter" idx="2"/>
          </p:nvPr>
        </p:nvSpPr>
        <p:spPr>
          <a:xfrm>
            <a:off x="979980" y="2438400"/>
            <a:ext cx="3822208" cy="3581400"/>
          </a:xfrm>
        </p:spPr>
        <p:txBody>
          <a:bodyPr/>
          <a:lstStyle/>
          <a:p>
            <a:pPr>
              <a:buNone/>
            </a:pPr>
            <a:endParaRPr lang="en-US" dirty="0"/>
          </a:p>
          <a:p>
            <a:pPr marL="0" indent="0">
              <a:buNone/>
            </a:pPr>
            <a:r>
              <a:rPr lang="en-US" dirty="0"/>
              <a:t>“What is the chief end of man?  - to get rich. Dishonestly if we can; honestly if we must.”</a:t>
            </a:r>
          </a:p>
          <a:p>
            <a:pPr lvl="1"/>
            <a:r>
              <a:rPr lang="en-US" dirty="0"/>
              <a:t>Mark Twain</a:t>
            </a:r>
          </a:p>
          <a:p>
            <a:endParaRPr lang="en-US" dirty="0"/>
          </a:p>
        </p:txBody>
      </p:sp>
      <p:pic>
        <p:nvPicPr>
          <p:cNvPr id="7" name="Content Placeholder 5" descr="twain.jpg"/>
          <p:cNvPicPr>
            <a:picLocks noGrp="1" noChangeAspect="1"/>
          </p:cNvPicPr>
          <p:nvPr>
            <p:ph sz="quarter" idx="4"/>
          </p:nvPr>
        </p:nvPicPr>
        <p:blipFill>
          <a:blip r:embed="rId2" cstate="print"/>
          <a:stretch>
            <a:fillRect/>
          </a:stretch>
        </p:blipFill>
        <p:spPr>
          <a:xfrm>
            <a:off x="5181600" y="2743200"/>
            <a:ext cx="2982420" cy="3633404"/>
          </a:xfrm>
        </p:spPr>
      </p:pic>
      <p:sp>
        <p:nvSpPr>
          <p:cNvPr id="3" name="Text Placeholder 2"/>
          <p:cNvSpPr>
            <a:spLocks noGrp="1"/>
          </p:cNvSpPr>
          <p:nvPr>
            <p:ph type="body" sz="quarter" idx="1"/>
          </p:nvPr>
        </p:nvSpPr>
        <p:spPr>
          <a:xfrm>
            <a:off x="381000" y="1752600"/>
            <a:ext cx="4421188" cy="1113974"/>
          </a:xfrm>
        </p:spPr>
        <p:txBody>
          <a:bodyPr>
            <a:normAutofit fontScale="92500"/>
          </a:bodyPr>
          <a:lstStyle/>
          <a:p>
            <a:r>
              <a:rPr lang="en-US" dirty="0"/>
              <a:t>Analyze the quote below. How does Twain’s quote reflect the attitudes of many Americans during the late 1800s? </a:t>
            </a:r>
          </a:p>
        </p:txBody>
      </p:sp>
      <p:sp>
        <p:nvSpPr>
          <p:cNvPr id="5" name="Text Placeholder 4"/>
          <p:cNvSpPr>
            <a:spLocks noGrp="1"/>
          </p:cNvSpPr>
          <p:nvPr>
            <p:ph type="body" sz="quarter" idx="3"/>
          </p:nvPr>
        </p:nvSpPr>
        <p:spPr>
          <a:xfrm>
            <a:off x="5029200" y="1676400"/>
            <a:ext cx="3270505" cy="731520"/>
          </a:xfrm>
        </p:spPr>
        <p:txBody>
          <a:bodyPr>
            <a:normAutofit fontScale="92500"/>
          </a:bodyPr>
          <a:lstStyle/>
          <a:p>
            <a:r>
              <a:rPr lang="en-US" dirty="0"/>
              <a:t>Mark Twain</a:t>
            </a:r>
          </a:p>
        </p:txBody>
      </p:sp>
    </p:spTree>
    <p:extLst>
      <p:ext uri="{BB962C8B-B14F-4D97-AF65-F5344CB8AC3E}">
        <p14:creationId xmlns:p14="http://schemas.microsoft.com/office/powerpoint/2010/main" val="2664174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Farmers Organize and Seek Change</a:t>
            </a:r>
          </a:p>
        </p:txBody>
      </p:sp>
      <p:sp>
        <p:nvSpPr>
          <p:cNvPr id="3" name="Content Placeholder 2"/>
          <p:cNvSpPr>
            <a:spLocks noGrp="1"/>
          </p:cNvSpPr>
          <p:nvPr>
            <p:ph sz="quarter" idx="1"/>
          </p:nvPr>
        </p:nvSpPr>
        <p:spPr/>
        <p:txBody>
          <a:bodyPr>
            <a:normAutofit fontScale="77500" lnSpcReduction="20000"/>
          </a:bodyPr>
          <a:lstStyle/>
          <a:p>
            <a:r>
              <a:rPr lang="en-US" dirty="0"/>
              <a:t>The Grange – “Patrons of Husbandry”</a:t>
            </a:r>
          </a:p>
          <a:p>
            <a:pPr lvl="1"/>
            <a:r>
              <a:rPr lang="en-US" dirty="0"/>
              <a:t>Farmers union founded by </a:t>
            </a:r>
            <a:r>
              <a:rPr lang="en-US" u="sng" dirty="0"/>
              <a:t>Oliver Hudson Kelley</a:t>
            </a:r>
          </a:p>
          <a:p>
            <a:pPr lvl="1"/>
            <a:r>
              <a:rPr lang="en-US" dirty="0"/>
              <a:t>Promoted:</a:t>
            </a:r>
          </a:p>
          <a:p>
            <a:pPr lvl="2"/>
            <a:r>
              <a:rPr lang="en-US" dirty="0"/>
              <a:t>Education on farming techniques</a:t>
            </a:r>
          </a:p>
          <a:p>
            <a:pPr lvl="2"/>
            <a:r>
              <a:rPr lang="en-US" dirty="0"/>
              <a:t>Regulation of railroad rates (and grain storage fees)</a:t>
            </a:r>
          </a:p>
          <a:p>
            <a:pPr lvl="2"/>
            <a:r>
              <a:rPr lang="en-US" dirty="0"/>
              <a:t>Prompted the federal government to establish the ICC</a:t>
            </a:r>
          </a:p>
          <a:p>
            <a:r>
              <a:rPr lang="en-US" dirty="0"/>
              <a:t>Farmers’ Alliances</a:t>
            </a:r>
          </a:p>
          <a:p>
            <a:pPr lvl="1"/>
            <a:r>
              <a:rPr lang="en-US" dirty="0"/>
              <a:t>As the Grange faded away in late 1870s, farmers in the South (“Southern Alliance”) and the Midwest (“Northern Alliance”) formed cooperatives to help each other</a:t>
            </a:r>
          </a:p>
          <a:p>
            <a:pPr lvl="1"/>
            <a:r>
              <a:rPr lang="en-US" dirty="0"/>
              <a:t>Farmers’ Alliances were more political than the Grange (more social)</a:t>
            </a:r>
          </a:p>
          <a:p>
            <a:pPr lvl="1"/>
            <a:r>
              <a:rPr lang="en-US" dirty="0"/>
              <a:t>Colored Farmers’ Alliance shared the same goals as other alliances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Grangers – “The Farmer Pays for All”</a:t>
            </a:r>
          </a:p>
        </p:txBody>
      </p:sp>
      <p:pic>
        <p:nvPicPr>
          <p:cNvPr id="4" name="Picture 4" descr="Gift for the Grangers-1"/>
          <p:cNvPicPr>
            <a:picLocks noGrp="1" noChangeAspect="1" noChangeArrowheads="1"/>
          </p:cNvPicPr>
          <p:nvPr>
            <p:ph sz="quarter" idx="1"/>
          </p:nvPr>
        </p:nvPicPr>
        <p:blipFill>
          <a:blip r:embed="rId2" cstate="print">
            <a:lum bright="6000" contrast="6000"/>
          </a:blip>
          <a:srcRect/>
          <a:stretch>
            <a:fillRect/>
          </a:stretch>
        </p:blipFill>
        <p:spPr bwMode="auto">
          <a:xfrm>
            <a:off x="2729706" y="1527175"/>
            <a:ext cx="3648075" cy="4572000"/>
          </a:xfrm>
          <a:prstGeom prst="rect">
            <a:avLst/>
          </a:prstGeom>
          <a:noFill/>
          <a:ln w="9525">
            <a:solidFill>
              <a:srgbClr val="787878"/>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Farmers’ Alliances</a:t>
            </a:r>
          </a:p>
        </p:txBody>
      </p:sp>
      <p:pic>
        <p:nvPicPr>
          <p:cNvPr id="4" name="Content Placeholder 3" descr="Pol_cartoon-United We Stand Divided We Fall"/>
          <p:cNvPicPr>
            <a:picLocks noGrp="1" noChangeAspect="1" noChangeArrowheads="1"/>
          </p:cNvPicPr>
          <p:nvPr>
            <p:ph sz="quarter" idx="1"/>
          </p:nvPr>
        </p:nvPicPr>
        <p:blipFill>
          <a:blip r:embed="rId2" cstate="print">
            <a:lum contrast="6000"/>
          </a:blip>
          <a:srcRect/>
          <a:stretch>
            <a:fillRect/>
          </a:stretch>
        </p:blipFill>
        <p:spPr bwMode="auto">
          <a:xfrm>
            <a:off x="2362200" y="1527175"/>
            <a:ext cx="4419599" cy="4561738"/>
          </a:xfrm>
          <a:prstGeom prst="rect">
            <a:avLst/>
          </a:prstGeom>
          <a:noFill/>
          <a:ln w="9525">
            <a:solidFill>
              <a:srgbClr val="787878"/>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Populist Party Demands Reforms</a:t>
            </a:r>
          </a:p>
        </p:txBody>
      </p:sp>
      <p:sp>
        <p:nvSpPr>
          <p:cNvPr id="3" name="Content Placeholder 2"/>
          <p:cNvSpPr>
            <a:spLocks noGrp="1"/>
          </p:cNvSpPr>
          <p:nvPr>
            <p:ph sz="quarter" idx="1"/>
          </p:nvPr>
        </p:nvSpPr>
        <p:spPr/>
        <p:txBody>
          <a:bodyPr>
            <a:normAutofit fontScale="85000" lnSpcReduction="20000"/>
          </a:bodyPr>
          <a:lstStyle/>
          <a:p>
            <a:r>
              <a:rPr lang="en-US" dirty="0"/>
              <a:t>Populist Party Demands Reforms</a:t>
            </a:r>
          </a:p>
          <a:p>
            <a:pPr lvl="1"/>
            <a:r>
              <a:rPr lang="en-US" dirty="0"/>
              <a:t>The Populist Party = the Party of the People</a:t>
            </a:r>
          </a:p>
          <a:p>
            <a:pPr lvl="1"/>
            <a:r>
              <a:rPr lang="en-US" dirty="0"/>
              <a:t>POPULISM PLATFORM</a:t>
            </a:r>
          </a:p>
          <a:p>
            <a:pPr lvl="2"/>
            <a:r>
              <a:rPr lang="en-US" sz="1800" b="1" dirty="0">
                <a:latin typeface="Calibri" pitchFamily="34" charset="0"/>
              </a:rPr>
              <a:t>Sought to build a new political party from the grass roots up.</a:t>
            </a:r>
            <a:endParaRPr lang="en-US" sz="850" dirty="0">
              <a:latin typeface="Calibri" pitchFamily="34" charset="0"/>
            </a:endParaRPr>
          </a:p>
          <a:p>
            <a:pPr lvl="2"/>
            <a:r>
              <a:rPr lang="en-US" sz="1800" b="1" dirty="0">
                <a:latin typeface="Calibri" pitchFamily="34" charset="0"/>
              </a:rPr>
              <a:t>Called for the coinage of silver, or “free silver”.</a:t>
            </a:r>
            <a:endParaRPr lang="en-US" sz="850" dirty="0">
              <a:latin typeface="Calibri" pitchFamily="34" charset="0"/>
            </a:endParaRPr>
          </a:p>
          <a:p>
            <a:pPr lvl="2"/>
            <a:r>
              <a:rPr lang="en-US" sz="1800" b="1" dirty="0">
                <a:latin typeface="Calibri" pitchFamily="34" charset="0"/>
              </a:rPr>
              <a:t>Demanded government ownership of railroads, and telegraph companies</a:t>
            </a:r>
          </a:p>
          <a:p>
            <a:pPr lvl="2"/>
            <a:r>
              <a:rPr lang="en-US" sz="1800" b="1" dirty="0">
                <a:latin typeface="Calibri" pitchFamily="34" charset="0"/>
              </a:rPr>
              <a:t>Direct election of senators</a:t>
            </a:r>
          </a:p>
          <a:p>
            <a:pPr lvl="2"/>
            <a:r>
              <a:rPr lang="en-US" sz="1800" b="1" dirty="0">
                <a:latin typeface="Calibri" pitchFamily="34" charset="0"/>
              </a:rPr>
              <a:t>1 year term for pres./V.P.</a:t>
            </a:r>
          </a:p>
          <a:p>
            <a:pPr lvl="2"/>
            <a:r>
              <a:rPr lang="en-US" sz="1800" b="1" dirty="0">
                <a:latin typeface="Calibri" pitchFamily="34" charset="0"/>
              </a:rPr>
              <a:t>Early success = Elected three governors, five senators, and ten congressmen.</a:t>
            </a:r>
            <a:endParaRPr lang="en-US" dirty="0"/>
          </a:p>
          <a:p>
            <a:r>
              <a:rPr lang="en-US" dirty="0"/>
              <a:t>Economic Crisis </a:t>
            </a:r>
          </a:p>
          <a:p>
            <a:pPr lvl="1"/>
            <a:r>
              <a:rPr lang="en-US" dirty="0"/>
              <a:t>4 year Economic Depression started in </a:t>
            </a:r>
            <a:r>
              <a:rPr lang="en-US" u="sng" dirty="0"/>
              <a:t>1893</a:t>
            </a:r>
            <a:r>
              <a:rPr lang="en-US" dirty="0"/>
              <a:t> – major corporations went bankrupt; 16,000 businesses failed; 500 banks closed; unemployment = 3 million by 1895</a:t>
            </a:r>
          </a:p>
          <a:p>
            <a:pPr lvl="1"/>
            <a:r>
              <a:rPr lang="en-US" dirty="0"/>
              <a:t>Farmers suffered BIG LOSSES</a:t>
            </a:r>
          </a:p>
          <a:p>
            <a:pPr lvl="1"/>
            <a:endParaRPr lang="en-US" dirty="0"/>
          </a:p>
          <a:p>
            <a:pPr>
              <a:buNone/>
            </a:pP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Populist Party</a:t>
            </a:r>
          </a:p>
        </p:txBody>
      </p:sp>
      <p:pic>
        <p:nvPicPr>
          <p:cNvPr id="4" name="Picture 4" descr="Pol_cartoon-Peoples Party-in a baloon-Judge Mag-1891"/>
          <p:cNvPicPr>
            <a:picLocks noGrp="1" noChangeAspect="1" noChangeArrowheads="1"/>
          </p:cNvPicPr>
          <p:nvPr>
            <p:ph sz="quarter" idx="1"/>
          </p:nvPr>
        </p:nvPicPr>
        <p:blipFill>
          <a:blip r:embed="rId2" cstate="print">
            <a:lum bright="-6000" contrast="6000"/>
          </a:blip>
          <a:srcRect/>
          <a:stretch>
            <a:fillRect/>
          </a:stretch>
        </p:blipFill>
        <p:spPr bwMode="auto">
          <a:xfrm>
            <a:off x="2514600" y="1600200"/>
            <a:ext cx="4101306" cy="4723727"/>
          </a:xfrm>
          <a:prstGeom prst="rect">
            <a:avLst/>
          </a:prstGeom>
          <a:noFill/>
          <a:ln w="9525">
            <a:solidFill>
              <a:srgbClr val="787878"/>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Decline of Populism</a:t>
            </a:r>
          </a:p>
        </p:txBody>
      </p:sp>
      <p:sp>
        <p:nvSpPr>
          <p:cNvPr id="3" name="Content Placeholder 2"/>
          <p:cNvSpPr>
            <a:spLocks noGrp="1"/>
          </p:cNvSpPr>
          <p:nvPr>
            <p:ph sz="quarter" idx="1"/>
          </p:nvPr>
        </p:nvSpPr>
        <p:spPr>
          <a:xfrm>
            <a:off x="612648" y="1676400"/>
            <a:ext cx="8153400" cy="4495800"/>
          </a:xfrm>
        </p:spPr>
        <p:txBody>
          <a:bodyPr>
            <a:normAutofit fontScale="77500" lnSpcReduction="20000"/>
          </a:bodyPr>
          <a:lstStyle/>
          <a:p>
            <a:pPr lvl="0"/>
            <a:r>
              <a:rPr lang="en-US" b="1" dirty="0">
                <a:latin typeface="Calibri" pitchFamily="34" charset="0"/>
              </a:rPr>
              <a:t>The decision of the Democratic Party to nominate William Jennings Bryan as their presidential candidate put the election for the Populists on an entirely different plane, leading some to believe they could win the White House that year.  </a:t>
            </a:r>
            <a:endParaRPr lang="en-US" dirty="0">
              <a:latin typeface="Calibri" pitchFamily="34" charset="0"/>
            </a:endParaRPr>
          </a:p>
          <a:p>
            <a:pPr lvl="0"/>
            <a:r>
              <a:rPr lang="en-US" b="1" dirty="0">
                <a:latin typeface="Calibri" pitchFamily="34" charset="0"/>
              </a:rPr>
              <a:t>William Jennings Bryan was the first presidential candidate to tour the nation and talk directly to the people.</a:t>
            </a:r>
          </a:p>
          <a:p>
            <a:pPr lvl="1"/>
            <a:r>
              <a:rPr lang="en-US" b="1" dirty="0">
                <a:latin typeface="Calibri" pitchFamily="34" charset="0"/>
              </a:rPr>
              <a:t>Gave the “Cross of Gold Speech” (in favor of silver coinage)</a:t>
            </a:r>
            <a:endParaRPr lang="en-US" dirty="0">
              <a:latin typeface="Calibri" pitchFamily="34" charset="0"/>
            </a:endParaRPr>
          </a:p>
          <a:p>
            <a:pPr lvl="0"/>
            <a:r>
              <a:rPr lang="en-US" b="1" dirty="0">
                <a:latin typeface="Calibri" pitchFamily="34" charset="0"/>
              </a:rPr>
              <a:t>William McKinley beat Bryan in the election of 1896 and 1900.</a:t>
            </a:r>
            <a:endParaRPr lang="en-US" dirty="0">
              <a:latin typeface="Calibri" pitchFamily="34" charset="0"/>
            </a:endParaRPr>
          </a:p>
          <a:p>
            <a:pPr lvl="0"/>
            <a:r>
              <a:rPr lang="en-US" b="1" dirty="0">
                <a:latin typeface="Calibri" pitchFamily="34" charset="0"/>
              </a:rPr>
              <a:t>Bryan’s emphasis on monetary reform, especially free silver, did not appeal to urban workers, and the Populist Party failed to win a state outside of the South and West.</a:t>
            </a:r>
            <a:endParaRPr lang="en-US" dirty="0">
              <a:latin typeface="Calibri" pitchFamily="34" charset="0"/>
            </a:endParaRPr>
          </a:p>
          <a:p>
            <a:pPr lvl="0"/>
            <a:r>
              <a:rPr lang="en-US" b="1" dirty="0">
                <a:latin typeface="Calibri" pitchFamily="34" charset="0"/>
              </a:rPr>
              <a:t>Most followers of the Populist Party returned to the Democratic Party in 1896. </a:t>
            </a:r>
            <a:endParaRPr lang="en-US" dirty="0">
              <a:latin typeface="Calibri" pitchFamily="34"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 of Gold Speech”</a:t>
            </a:r>
          </a:p>
        </p:txBody>
      </p:sp>
      <p:pic>
        <p:nvPicPr>
          <p:cNvPr id="4" name="Picture 6" descr="Pol_cartoon-Cross of Gold-1"/>
          <p:cNvPicPr>
            <a:picLocks noGrp="1" noChangeAspect="1" noChangeArrowheads="1"/>
          </p:cNvPicPr>
          <p:nvPr>
            <p:ph sz="half" idx="1"/>
          </p:nvPr>
        </p:nvPicPr>
        <p:blipFill>
          <a:blip r:embed="rId2" cstate="print">
            <a:lum bright="6000" contrast="12000"/>
          </a:blip>
          <a:stretch>
            <a:fillRect/>
          </a:stretch>
        </p:blipFill>
        <p:spPr bwMode="auto">
          <a:xfrm>
            <a:off x="801687" y="1735931"/>
            <a:ext cx="3038475" cy="3952875"/>
          </a:xfrm>
          <a:prstGeom prst="rect">
            <a:avLst/>
          </a:prstGeom>
          <a:noFill/>
          <a:ln w="9525">
            <a:solidFill>
              <a:schemeClr val="tx1"/>
            </a:solidFill>
            <a:miter lim="800000"/>
            <a:headEnd/>
            <a:tailEnd/>
          </a:ln>
        </p:spPr>
      </p:pic>
      <p:sp>
        <p:nvSpPr>
          <p:cNvPr id="5" name="Content Placeholder 4"/>
          <p:cNvSpPr>
            <a:spLocks noGrp="1"/>
          </p:cNvSpPr>
          <p:nvPr>
            <p:ph sz="half" idx="2"/>
          </p:nvPr>
        </p:nvSpPr>
        <p:spPr/>
        <p:txBody>
          <a:bodyPr/>
          <a:lstStyle/>
          <a:p>
            <a:r>
              <a:rPr lang="en-US" sz="2800" b="1" i="1" dirty="0">
                <a:solidFill>
                  <a:srgbClr val="C00000"/>
                </a:solidFill>
                <a:effectLst>
                  <a:outerShdw blurRad="38100" dist="38100" dir="2700000" algn="tl">
                    <a:srgbClr val="C0C0C0"/>
                  </a:outerShdw>
                </a:effectLst>
                <a:latin typeface="Comic Sans MS" pitchFamily="66" charset="0"/>
              </a:rPr>
              <a:t>You shall not press down upon the brow of labor this crown of thorns; you shall not crucify mankind upon a</a:t>
            </a:r>
            <a:r>
              <a:rPr lang="en-US" sz="2800" b="1" i="1" dirty="0">
                <a:effectLst>
                  <a:outerShdw blurRad="38100" dist="38100" dir="2700000" algn="tl">
                    <a:srgbClr val="C0C0C0"/>
                  </a:outerShdw>
                </a:effectLst>
                <a:latin typeface="Comic Sans MS" pitchFamily="66" charset="0"/>
              </a:rPr>
              <a:t> </a:t>
            </a:r>
            <a:r>
              <a:rPr lang="en-US" sz="2800" b="1" i="1" dirty="0">
                <a:solidFill>
                  <a:srgbClr val="C18B05"/>
                </a:solidFill>
                <a:effectLst>
                  <a:outerShdw blurRad="38100" dist="38100" dir="2700000" algn="tl">
                    <a:srgbClr val="C0C0C0"/>
                  </a:outerShdw>
                </a:effectLst>
                <a:latin typeface="Comic Sans MS" pitchFamily="66" charset="0"/>
              </a:rPr>
              <a:t>cross of gold</a:t>
            </a:r>
            <a:r>
              <a:rPr lang="en-US" sz="2800" b="1" i="1" dirty="0">
                <a:solidFill>
                  <a:srgbClr val="C00000"/>
                </a:solidFill>
                <a:effectLst>
                  <a:outerShdw blurRad="38100" dist="38100" dir="2700000" algn="tl">
                    <a:srgbClr val="C0C0C0"/>
                  </a:outerShdw>
                </a:effectLst>
                <a:latin typeface="Comic Sans MS" pitchFamily="66" charset="0"/>
              </a:rPr>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of Populism</a:t>
            </a:r>
          </a:p>
        </p:txBody>
      </p:sp>
      <p:sp>
        <p:nvSpPr>
          <p:cNvPr id="3" name="Content Placeholder 2"/>
          <p:cNvSpPr>
            <a:spLocks noGrp="1"/>
          </p:cNvSpPr>
          <p:nvPr>
            <p:ph sz="quarter" idx="1"/>
          </p:nvPr>
        </p:nvSpPr>
        <p:spPr/>
        <p:txBody>
          <a:bodyPr/>
          <a:lstStyle/>
          <a:p>
            <a:r>
              <a:rPr lang="en-US" dirty="0"/>
              <a:t>Progressive era of early 1900s</a:t>
            </a:r>
          </a:p>
          <a:p>
            <a:r>
              <a:rPr lang="en-US" dirty="0"/>
              <a:t>Reforms enacted (brought to light by populists)</a:t>
            </a:r>
          </a:p>
          <a:p>
            <a:pPr lvl="1"/>
            <a:r>
              <a:rPr lang="en-US" dirty="0"/>
              <a:t>Gradual income tax</a:t>
            </a:r>
          </a:p>
          <a:p>
            <a:pPr lvl="1"/>
            <a:r>
              <a:rPr lang="en-US" dirty="0"/>
              <a:t>Regulation of railroads</a:t>
            </a:r>
          </a:p>
          <a:p>
            <a:pPr lvl="1"/>
            <a:r>
              <a:rPr lang="en-US" dirty="0"/>
              <a:t>More flexible monetary policy</a:t>
            </a:r>
          </a:p>
          <a:p>
            <a:pPr lvl="1"/>
            <a:r>
              <a:rPr lang="en-US" dirty="0"/>
              <a:t>Direct election of senators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Gilded Age Ideas</a:t>
            </a:r>
          </a:p>
        </p:txBody>
      </p:sp>
      <p:sp>
        <p:nvSpPr>
          <p:cNvPr id="3" name="Content Placeholder 2"/>
          <p:cNvSpPr>
            <a:spLocks noGrp="1"/>
          </p:cNvSpPr>
          <p:nvPr>
            <p:ph sz="quarter" idx="1"/>
          </p:nvPr>
        </p:nvSpPr>
        <p:spPr/>
        <p:txBody>
          <a:bodyPr/>
          <a:lstStyle/>
          <a:p>
            <a:r>
              <a:rPr lang="en-US" dirty="0"/>
              <a:t>By calling this era the Gilded Age, Twain was commenting on what he saw as a corrupt society. </a:t>
            </a:r>
          </a:p>
          <a:p>
            <a:r>
              <a:rPr lang="en-US" dirty="0"/>
              <a:t>A gilded age might appear great, but critics pointed to corruption, poverty, crime, and great disparities in wealth between the rich and the poor. </a:t>
            </a:r>
          </a:p>
        </p:txBody>
      </p:sp>
    </p:spTree>
    <p:extLst>
      <p:ext uri="{BB962C8B-B14F-4D97-AF65-F5344CB8AC3E}">
        <p14:creationId xmlns:p14="http://schemas.microsoft.com/office/powerpoint/2010/main" val="318345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Chapter 4 Lesson 4 – Political Challenges of the Gilded Age</a:t>
            </a:r>
          </a:p>
        </p:txBody>
      </p:sp>
      <p:sp>
        <p:nvSpPr>
          <p:cNvPr id="5" name="Content Placeholder 4"/>
          <p:cNvSpPr>
            <a:spLocks noGrp="1"/>
          </p:cNvSpPr>
          <p:nvPr>
            <p:ph sz="quarter" idx="1"/>
          </p:nvPr>
        </p:nvSpPr>
        <p:spPr/>
        <p:txBody>
          <a:bodyPr/>
          <a:lstStyle/>
          <a:p>
            <a:pPr marL="0" indent="0">
              <a:buNone/>
            </a:pPr>
            <a:r>
              <a:rPr lang="en-US" dirty="0"/>
              <a:t>In the late 1800s, the two major political parties were very competitive. People argued over issues such as tariffs and business regulations. Farmers faced falling crop prices and deflation. These farmers tried to solve their problems by forming organizations. In the 1890s, many farmers joined the Populist Party.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914400" y="228600"/>
            <a:ext cx="8153400" cy="641350"/>
          </a:xfrm>
          <a:prstGeom prst="rect">
            <a:avLst/>
          </a:prstGeom>
          <a:noFill/>
          <a:ln w="9525">
            <a:noFill/>
            <a:miter lim="800000"/>
            <a:headEnd/>
            <a:tailEnd/>
          </a:ln>
          <a:effectLst>
            <a:outerShdw dist="35921" dir="2700000" algn="ctr" rotWithShape="0">
              <a:srgbClr val="C00000"/>
            </a:outerShdw>
          </a:effectLst>
        </p:spPr>
        <p:txBody>
          <a:bodyPr>
            <a:spAutoFit/>
          </a:bodyPr>
          <a:lstStyle/>
          <a:p>
            <a:pPr algn="ctr">
              <a:spcBef>
                <a:spcPct val="50000"/>
              </a:spcBef>
            </a:pPr>
            <a:r>
              <a:rPr lang="en-US" sz="3600" b="1" dirty="0">
                <a:solidFill>
                  <a:schemeClr val="accent2"/>
                </a:solidFill>
                <a:effectLst>
                  <a:outerShdw blurRad="38100" dist="38100" dir="2700000" algn="tl">
                    <a:srgbClr val="C0C0C0"/>
                  </a:outerShdw>
                </a:effectLst>
                <a:latin typeface="StageCoach" pitchFamily="2" charset="0"/>
              </a:rPr>
              <a:t>1881:  Garfield Assassinated!</a:t>
            </a:r>
          </a:p>
        </p:txBody>
      </p:sp>
      <p:pic>
        <p:nvPicPr>
          <p:cNvPr id="162819" name="Picture 3" descr="Garfield Assassinated"/>
          <p:cNvPicPr>
            <a:picLocks noChangeAspect="1" noChangeArrowheads="1"/>
          </p:cNvPicPr>
          <p:nvPr/>
        </p:nvPicPr>
        <p:blipFill>
          <a:blip r:embed="rId2" cstate="print">
            <a:lum bright="6000" contrast="12000"/>
          </a:blip>
          <a:srcRect l="3751" t="6421" r="3751" b="9534"/>
          <a:stretch>
            <a:fillRect/>
          </a:stretch>
        </p:blipFill>
        <p:spPr bwMode="auto">
          <a:xfrm>
            <a:off x="1219200" y="1143000"/>
            <a:ext cx="5638800" cy="4114800"/>
          </a:xfrm>
          <a:prstGeom prst="rect">
            <a:avLst/>
          </a:prstGeom>
          <a:noFill/>
          <a:ln w="9525">
            <a:solidFill>
              <a:schemeClr val="accent2"/>
            </a:solidFill>
            <a:miter lim="800000"/>
            <a:headEnd/>
            <a:tailEnd/>
          </a:ln>
        </p:spPr>
      </p:pic>
      <p:pic>
        <p:nvPicPr>
          <p:cNvPr id="162820" name="Picture 4" descr="Charles Guiteau"/>
          <p:cNvPicPr>
            <a:picLocks noChangeAspect="1" noChangeArrowheads="1"/>
          </p:cNvPicPr>
          <p:nvPr/>
        </p:nvPicPr>
        <p:blipFill>
          <a:blip r:embed="rId3" cstate="print">
            <a:lum bright="-6000" contrast="6000"/>
          </a:blip>
          <a:srcRect/>
          <a:stretch>
            <a:fillRect/>
          </a:stretch>
        </p:blipFill>
        <p:spPr bwMode="auto">
          <a:xfrm>
            <a:off x="6629400" y="3657600"/>
            <a:ext cx="2286000" cy="2819400"/>
          </a:xfrm>
          <a:prstGeom prst="rect">
            <a:avLst/>
          </a:prstGeom>
          <a:noFill/>
          <a:ln w="9525">
            <a:solidFill>
              <a:schemeClr val="accent2"/>
            </a:solidFill>
            <a:miter lim="800000"/>
            <a:headEnd/>
            <a:tailEnd/>
          </a:ln>
        </p:spPr>
      </p:pic>
      <p:sp>
        <p:nvSpPr>
          <p:cNvPr id="162821" name="Text Box 5"/>
          <p:cNvSpPr txBox="1">
            <a:spLocks noChangeArrowheads="1"/>
          </p:cNvSpPr>
          <p:nvPr/>
        </p:nvSpPr>
        <p:spPr bwMode="auto">
          <a:xfrm>
            <a:off x="2362200" y="5562600"/>
            <a:ext cx="4648200" cy="1066800"/>
          </a:xfrm>
          <a:prstGeom prst="rect">
            <a:avLst/>
          </a:prstGeom>
          <a:noFill/>
          <a:ln w="9525">
            <a:noFill/>
            <a:miter lim="800000"/>
            <a:headEnd/>
            <a:tailEnd/>
          </a:ln>
          <a:effectLst/>
        </p:spPr>
        <p:txBody>
          <a:bodyPr>
            <a:spAutoFit/>
          </a:bodyPr>
          <a:lstStyle/>
          <a:p>
            <a:pPr>
              <a:spcBef>
                <a:spcPct val="50000"/>
              </a:spcBef>
            </a:pPr>
            <a:r>
              <a:rPr lang="en-US" sz="2400" b="1" dirty="0">
                <a:latin typeface="Comic Sans MS" pitchFamily="66" charset="0"/>
              </a:rPr>
              <a:t>Charles </a:t>
            </a:r>
            <a:r>
              <a:rPr lang="en-US" sz="2400" b="1" dirty="0" err="1">
                <a:latin typeface="Comic Sans MS" pitchFamily="66" charset="0"/>
              </a:rPr>
              <a:t>Guiteau</a:t>
            </a:r>
            <a:r>
              <a:rPr lang="en-US" sz="2400" b="1" dirty="0">
                <a:latin typeface="Comic Sans MS" pitchFamily="66" charset="0"/>
              </a:rPr>
              <a:t>:</a:t>
            </a:r>
            <a:br>
              <a:rPr lang="en-US" sz="2400" b="1" dirty="0">
                <a:latin typeface="Comic Sans MS" pitchFamily="66" charset="0"/>
              </a:rPr>
            </a:br>
            <a:r>
              <a:rPr lang="en-US" sz="2000" b="1" i="1" dirty="0">
                <a:solidFill>
                  <a:srgbClr val="C00000"/>
                </a:solidFill>
                <a:latin typeface="Comic Sans MS" pitchFamily="66" charset="0"/>
              </a:rPr>
              <a:t>I Am a Stalwart, and Arthur is President 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2820"/>
                                        </p:tgtEl>
                                        <p:attrNameLst>
                                          <p:attrName>style.visibility</p:attrName>
                                        </p:attrNameLst>
                                      </p:cBhvr>
                                      <p:to>
                                        <p:strVal val="visible"/>
                                      </p:to>
                                    </p:set>
                                    <p:animEffect transition="in" filter="wipe(left)">
                                      <p:cBhvr>
                                        <p:cTn id="7" dur="1000"/>
                                        <p:tgtEl>
                                          <p:spTgt spid="1628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2821"/>
                                        </p:tgtEl>
                                        <p:attrNameLst>
                                          <p:attrName>style.visibility</p:attrName>
                                        </p:attrNameLst>
                                      </p:cBhvr>
                                      <p:to>
                                        <p:strVal val="visible"/>
                                      </p:to>
                                    </p:set>
                                    <p:animEffect transition="in" filter="wipe(left)">
                                      <p:cBhvr>
                                        <p:cTn id="10" dur="1000"/>
                                        <p:tgtEl>
                                          <p:spTgt spid="162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Balance of Power Creates Stalemate</a:t>
            </a:r>
          </a:p>
        </p:txBody>
      </p:sp>
      <p:sp>
        <p:nvSpPr>
          <p:cNvPr id="3" name="Content Placeholder 2"/>
          <p:cNvSpPr>
            <a:spLocks noGrp="1"/>
          </p:cNvSpPr>
          <p:nvPr>
            <p:ph sz="quarter" idx="1"/>
          </p:nvPr>
        </p:nvSpPr>
        <p:spPr/>
        <p:txBody>
          <a:bodyPr>
            <a:normAutofit fontScale="62500" lnSpcReduction="20000"/>
          </a:bodyPr>
          <a:lstStyle/>
          <a:p>
            <a:pPr marL="0" lvl="0" indent="0">
              <a:buNone/>
            </a:pPr>
            <a:r>
              <a:rPr lang="en-US" sz="3100" b="1" dirty="0">
                <a:latin typeface="Calibri" pitchFamily="34" charset="0"/>
              </a:rPr>
              <a:t>Only twice between 1877 and 1897 did either the Republicans or Democrats gain control of the White House and both houses of Congress at the same time.</a:t>
            </a:r>
            <a:endParaRPr lang="en-US" sz="3100" dirty="0">
              <a:latin typeface="Calibri" pitchFamily="34" charset="0"/>
            </a:endParaRPr>
          </a:p>
          <a:p>
            <a:pPr lvl="0"/>
            <a:r>
              <a:rPr lang="en-US" sz="3100" b="1" dirty="0">
                <a:latin typeface="Calibri" pitchFamily="34" charset="0"/>
              </a:rPr>
              <a:t>In comparison to Lincoln, the Presidents of the Gilded Age appeared particularly weak.  They won by slim margins and seemed to lack integrity.</a:t>
            </a:r>
            <a:endParaRPr lang="en-US" sz="3100" dirty="0">
              <a:latin typeface="Calibri" pitchFamily="34" charset="0"/>
            </a:endParaRPr>
          </a:p>
          <a:p>
            <a:pPr lvl="0"/>
            <a:r>
              <a:rPr lang="en-US" sz="3100" b="1" u="sng" dirty="0">
                <a:latin typeface="Calibri" pitchFamily="34" charset="0"/>
              </a:rPr>
              <a:t>Rutherford B. Hayes</a:t>
            </a:r>
            <a:r>
              <a:rPr lang="en-US" sz="3100" b="1" dirty="0">
                <a:latin typeface="Calibri" pitchFamily="34" charset="0"/>
              </a:rPr>
              <a:t>:  Owed his Presidency in 1877 to a secret deal.</a:t>
            </a:r>
            <a:endParaRPr lang="en-US" sz="3100" dirty="0">
              <a:latin typeface="Calibri" pitchFamily="34" charset="0"/>
            </a:endParaRPr>
          </a:p>
          <a:p>
            <a:pPr lvl="0"/>
            <a:r>
              <a:rPr lang="en-US" sz="3100" b="1" u="sng" dirty="0">
                <a:latin typeface="Calibri" pitchFamily="34" charset="0"/>
              </a:rPr>
              <a:t>Benjamin Harrison</a:t>
            </a:r>
            <a:r>
              <a:rPr lang="en-US" sz="3100" b="1" dirty="0">
                <a:latin typeface="Calibri" pitchFamily="34" charset="0"/>
              </a:rPr>
              <a:t>:  2nd president in history to lose the popular vote but win the electoral college vote.</a:t>
            </a:r>
            <a:endParaRPr lang="en-US" sz="3100" dirty="0">
              <a:latin typeface="Calibri" pitchFamily="34" charset="0"/>
            </a:endParaRPr>
          </a:p>
          <a:p>
            <a:pPr lvl="0"/>
            <a:r>
              <a:rPr lang="en-US" sz="3100" b="1" u="sng" dirty="0">
                <a:latin typeface="Calibri" pitchFamily="34" charset="0"/>
              </a:rPr>
              <a:t>Chester Arthur</a:t>
            </a:r>
            <a:r>
              <a:rPr lang="en-US" sz="3100" b="1" dirty="0">
                <a:latin typeface="Calibri" pitchFamily="34" charset="0"/>
              </a:rPr>
              <a:t>:  Replaced James Garfield after his assassination.  Failed to win his own party’s presidential (Republican) nomination in 1884. </a:t>
            </a:r>
            <a:endParaRPr lang="en-US" sz="3100" dirty="0">
              <a:latin typeface="Calibri" pitchFamily="34" charset="0"/>
            </a:endParaRPr>
          </a:p>
          <a:p>
            <a:pPr lvl="0"/>
            <a:r>
              <a:rPr lang="en-US" sz="3100" b="1" u="sng" dirty="0">
                <a:latin typeface="Calibri" pitchFamily="34" charset="0"/>
              </a:rPr>
              <a:t>Grover Cleveland</a:t>
            </a:r>
            <a:r>
              <a:rPr lang="en-US" sz="3100" b="1" dirty="0">
                <a:latin typeface="Calibri" pitchFamily="34" charset="0"/>
              </a:rPr>
              <a:t>:  In an era known for corruption, he maintained a reputation for integrity.</a:t>
            </a:r>
            <a:endParaRPr lang="en-US" sz="3100" dirty="0">
              <a:latin typeface="Calibri" pitchFamily="34"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Service Reform</a:t>
            </a:r>
          </a:p>
        </p:txBody>
      </p:sp>
      <p:sp>
        <p:nvSpPr>
          <p:cNvPr id="5" name="Content Placeholder 4"/>
          <p:cNvSpPr>
            <a:spLocks noGrp="1"/>
          </p:cNvSpPr>
          <p:nvPr>
            <p:ph sz="quarter" idx="1"/>
          </p:nvPr>
        </p:nvSpPr>
        <p:spPr/>
        <p:txBody>
          <a:bodyPr>
            <a:normAutofit fontScale="85000" lnSpcReduction="20000"/>
          </a:bodyPr>
          <a:lstStyle/>
          <a:p>
            <a:r>
              <a:rPr lang="en-US" dirty="0">
                <a:latin typeface="Calibri" pitchFamily="34" charset="0"/>
              </a:rPr>
              <a:t>Spoils System Dominates Politics</a:t>
            </a:r>
          </a:p>
          <a:p>
            <a:pPr lvl="1"/>
            <a:r>
              <a:rPr lang="en-US" sz="1900" b="1" u="sng" dirty="0">
                <a:solidFill>
                  <a:srgbClr val="FF0000"/>
                </a:solidFill>
                <a:latin typeface="Calibri" pitchFamily="34" charset="0"/>
              </a:rPr>
              <a:t>Spoils System</a:t>
            </a:r>
            <a:r>
              <a:rPr lang="en-US" sz="1900" b="1" dirty="0">
                <a:latin typeface="Calibri" pitchFamily="34" charset="0"/>
              </a:rPr>
              <a:t>:  Politicians awarded government jobs to loyal party workers, with little regard for their qualifications.</a:t>
            </a:r>
          </a:p>
          <a:p>
            <a:pPr lvl="2"/>
            <a:r>
              <a:rPr lang="en-US" sz="1600" b="1" dirty="0">
                <a:latin typeface="Calibri" pitchFamily="34" charset="0"/>
              </a:rPr>
              <a:t>Aka – PATRONAGE</a:t>
            </a:r>
          </a:p>
          <a:p>
            <a:pPr lvl="1"/>
            <a:r>
              <a:rPr lang="en-US" sz="1900" b="1" dirty="0">
                <a:latin typeface="Calibri" pitchFamily="34" charset="0"/>
              </a:rPr>
              <a:t>1865 = 53,000 people worked for the Federal Government</a:t>
            </a:r>
          </a:p>
          <a:p>
            <a:pPr lvl="1"/>
            <a:r>
              <a:rPr lang="en-US" sz="1900" b="1" dirty="0">
                <a:latin typeface="Calibri" pitchFamily="34" charset="0"/>
              </a:rPr>
              <a:t>1890 = 166,000 people worked for Fed. </a:t>
            </a:r>
            <a:r>
              <a:rPr lang="en-US" sz="1900" b="1" dirty="0" err="1">
                <a:latin typeface="Calibri" pitchFamily="34" charset="0"/>
              </a:rPr>
              <a:t>Gov’t</a:t>
            </a:r>
            <a:endParaRPr lang="en-US" sz="1900" dirty="0">
              <a:latin typeface="Calibri" pitchFamily="34" charset="0"/>
            </a:endParaRPr>
          </a:p>
          <a:p>
            <a:pPr lvl="1"/>
            <a:r>
              <a:rPr lang="en-US" sz="1900" b="1" u="sng" dirty="0">
                <a:solidFill>
                  <a:srgbClr val="FF0000"/>
                </a:solidFill>
                <a:latin typeface="Calibri" pitchFamily="34" charset="0"/>
              </a:rPr>
              <a:t>Civil Service</a:t>
            </a:r>
            <a:r>
              <a:rPr lang="en-US" sz="1900" b="1" dirty="0">
                <a:latin typeface="Calibri" pitchFamily="34" charset="0"/>
              </a:rPr>
              <a:t>:  Government departments and their nonelected employees.</a:t>
            </a:r>
            <a:endParaRPr lang="en-US" sz="1900" dirty="0">
              <a:latin typeface="Calibri" pitchFamily="34" charset="0"/>
            </a:endParaRPr>
          </a:p>
          <a:p>
            <a:r>
              <a:rPr lang="en-US" dirty="0">
                <a:latin typeface="Calibri" pitchFamily="34" charset="0"/>
              </a:rPr>
              <a:t>Civil Service Reform Promotes Honest Government</a:t>
            </a:r>
          </a:p>
          <a:p>
            <a:pPr lvl="1"/>
            <a:r>
              <a:rPr lang="en-US" sz="2000" dirty="0">
                <a:latin typeface="Calibri" pitchFamily="34" charset="0"/>
              </a:rPr>
              <a:t>Many attempts by Gilded Age presidents to reform</a:t>
            </a:r>
          </a:p>
          <a:p>
            <a:pPr lvl="1"/>
            <a:r>
              <a:rPr lang="en-US" altLang="en-US" sz="2000" b="1" dirty="0">
                <a:latin typeface="Calibri" pitchFamily="34" charset="0"/>
                <a:ea typeface="Verdana" pitchFamily="34" charset="0"/>
                <a:cs typeface="Verdana" pitchFamily="34" charset="0"/>
              </a:rPr>
              <a:t>Civil Service Reform: </a:t>
            </a:r>
            <a:r>
              <a:rPr lang="en-US" altLang="en-US" sz="2000" dirty="0">
                <a:latin typeface="Calibri" pitchFamily="34" charset="0"/>
                <a:ea typeface="Verdana" pitchFamily="34" charset="0"/>
                <a:cs typeface="Verdana" pitchFamily="34" charset="0"/>
              </a:rPr>
              <a:t>Garfield’s assassination convinced the public that the spoils system was corrupt. The </a:t>
            </a:r>
            <a:r>
              <a:rPr lang="en-US" altLang="en-US" sz="2000" b="1" dirty="0">
                <a:latin typeface="Calibri" pitchFamily="34" charset="0"/>
                <a:ea typeface="Verdana" pitchFamily="34" charset="0"/>
                <a:cs typeface="Verdana" pitchFamily="34" charset="0"/>
              </a:rPr>
              <a:t>Pendleton Act</a:t>
            </a:r>
            <a:r>
              <a:rPr lang="en-US" altLang="en-US" sz="2000" dirty="0">
                <a:latin typeface="Calibri" pitchFamily="34" charset="0"/>
                <a:ea typeface="Verdana" pitchFamily="34" charset="0"/>
                <a:cs typeface="Verdana" pitchFamily="34" charset="0"/>
              </a:rPr>
              <a:t> was passed in 1883, requiring competitive exams for some jobs. This began professional civil service.</a:t>
            </a:r>
          </a:p>
          <a:p>
            <a:pPr lvl="1"/>
            <a:endParaRPr lang="en-US" sz="2000" dirty="0">
              <a:latin typeface="Calibri" pitchFamily="34" charset="0"/>
            </a:endParaRPr>
          </a:p>
          <a:p>
            <a:pPr lvl="1"/>
            <a:r>
              <a:rPr lang="en-US" sz="2000" b="1" u="sng" dirty="0">
                <a:solidFill>
                  <a:srgbClr val="FF0000"/>
                </a:solidFill>
                <a:latin typeface="Calibri" pitchFamily="34" charset="0"/>
              </a:rPr>
              <a:t>Pendleton Civil Service Act</a:t>
            </a:r>
            <a:r>
              <a:rPr lang="en-US" sz="2000" b="1" dirty="0">
                <a:latin typeface="Calibri" pitchFamily="34" charset="0"/>
              </a:rPr>
              <a:t>:  Law that created civil service system for the federal government in an attempt to hire employees on a merit system rather than on a spoils system.</a:t>
            </a:r>
            <a:endParaRPr lang="en-US" sz="2000" dirty="0">
              <a:latin typeface="Calibri" pitchFamily="34" charset="0"/>
            </a:endParaRP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Regulating Commerce</a:t>
            </a:r>
          </a:p>
        </p:txBody>
      </p:sp>
      <p:sp>
        <p:nvSpPr>
          <p:cNvPr id="5" name="Text Placeholder 4"/>
          <p:cNvSpPr>
            <a:spLocks noGrp="1"/>
          </p:cNvSpPr>
          <p:nvPr>
            <p:ph type="body" idx="2"/>
          </p:nvPr>
        </p:nvSpPr>
        <p:spPr/>
        <p:txBody>
          <a:bodyPr/>
          <a:lstStyle/>
          <a:p>
            <a:r>
              <a:rPr lang="en-US" dirty="0"/>
              <a:t>Commerce</a:t>
            </a:r>
          </a:p>
        </p:txBody>
      </p:sp>
      <p:sp>
        <p:nvSpPr>
          <p:cNvPr id="4" name="Content Placeholder 3"/>
          <p:cNvSpPr>
            <a:spLocks noGrp="1"/>
          </p:cNvSpPr>
          <p:nvPr>
            <p:ph sz="quarter" idx="1"/>
          </p:nvPr>
        </p:nvSpPr>
        <p:spPr/>
        <p:txBody>
          <a:bodyPr>
            <a:normAutofit fontScale="85000" lnSpcReduction="10000"/>
          </a:bodyPr>
          <a:lstStyle/>
          <a:p>
            <a:r>
              <a:rPr lang="en-US" altLang="en-US" sz="3200" dirty="0">
                <a:latin typeface="Calibri" pitchFamily="34" charset="0"/>
                <a:ea typeface="Verdana" pitchFamily="34" charset="0"/>
                <a:cs typeface="Verdana" pitchFamily="34" charset="0"/>
              </a:rPr>
              <a:t>Corporations became incredibly powerful because neither party believed the government should interfere with corporate power. </a:t>
            </a:r>
          </a:p>
          <a:p>
            <a:r>
              <a:rPr lang="en-US" altLang="en-US" sz="3200" dirty="0">
                <a:latin typeface="Calibri" pitchFamily="34" charset="0"/>
                <a:ea typeface="Verdana" pitchFamily="34" charset="0"/>
                <a:cs typeface="Verdana" pitchFamily="34" charset="0"/>
              </a:rPr>
              <a:t>When states passed laws regulating railroad rates, the Supreme Court ruled the regulations unconstitutional. </a:t>
            </a:r>
          </a:p>
          <a:p>
            <a:r>
              <a:rPr lang="en-US" altLang="en-US" sz="3200" dirty="0">
                <a:latin typeface="Calibri" pitchFamily="34" charset="0"/>
                <a:ea typeface="Verdana" pitchFamily="34" charset="0"/>
                <a:cs typeface="Verdana" pitchFamily="34" charset="0"/>
              </a:rPr>
              <a:t>The </a:t>
            </a:r>
            <a:r>
              <a:rPr lang="en-US" altLang="en-US" sz="3200" b="1" u="sng" dirty="0">
                <a:latin typeface="Calibri" pitchFamily="34" charset="0"/>
                <a:ea typeface="Verdana" pitchFamily="34" charset="0"/>
                <a:cs typeface="Verdana" pitchFamily="34" charset="0"/>
              </a:rPr>
              <a:t>Interstate Commerce Act </a:t>
            </a:r>
            <a:r>
              <a:rPr lang="en-US" altLang="en-US" sz="3200" dirty="0">
                <a:latin typeface="Calibri" pitchFamily="34" charset="0"/>
                <a:ea typeface="Verdana" pitchFamily="34" charset="0"/>
                <a:cs typeface="Verdana" pitchFamily="34" charset="0"/>
              </a:rPr>
              <a:t>passed in 1887 created </a:t>
            </a:r>
            <a:r>
              <a:rPr lang="en-US" altLang="en-US" sz="3200" i="1" dirty="0">
                <a:latin typeface="Calibri" pitchFamily="34" charset="0"/>
                <a:ea typeface="Verdana" pitchFamily="34" charset="0"/>
                <a:cs typeface="Verdana" pitchFamily="34" charset="0"/>
              </a:rPr>
              <a:t>the Interstate Commerce Commission </a:t>
            </a:r>
            <a:r>
              <a:rPr lang="en-US" altLang="en-US" sz="3200" dirty="0">
                <a:latin typeface="Calibri" pitchFamily="34" charset="0"/>
                <a:ea typeface="Verdana" pitchFamily="34" charset="0"/>
                <a:cs typeface="Verdana" pitchFamily="34" charset="0"/>
              </a:rPr>
              <a:t>(ICC), which proved nearly powerless without judicial support.</a:t>
            </a:r>
            <a:endParaRPr lang="en-US"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Regulating Commerce</a:t>
            </a:r>
          </a:p>
        </p:txBody>
      </p:sp>
      <p:sp>
        <p:nvSpPr>
          <p:cNvPr id="3" name="Text Placeholder 2"/>
          <p:cNvSpPr>
            <a:spLocks noGrp="1"/>
          </p:cNvSpPr>
          <p:nvPr>
            <p:ph type="body" idx="2"/>
          </p:nvPr>
        </p:nvSpPr>
        <p:spPr/>
        <p:txBody>
          <a:bodyPr/>
          <a:lstStyle/>
          <a:p>
            <a:r>
              <a:rPr lang="en-US" dirty="0"/>
              <a:t>Antitrust Laws</a:t>
            </a:r>
          </a:p>
        </p:txBody>
      </p:sp>
      <p:sp>
        <p:nvSpPr>
          <p:cNvPr id="4" name="Content Placeholder 3"/>
          <p:cNvSpPr>
            <a:spLocks noGrp="1"/>
          </p:cNvSpPr>
          <p:nvPr>
            <p:ph sz="quarter" idx="1"/>
          </p:nvPr>
        </p:nvSpPr>
        <p:spPr/>
        <p:txBody>
          <a:bodyPr>
            <a:normAutofit/>
          </a:bodyPr>
          <a:lstStyle/>
          <a:p>
            <a:r>
              <a:rPr lang="en-US" altLang="en-US" sz="3200" b="1" dirty="0">
                <a:latin typeface="Calibri" pitchFamily="34" charset="0"/>
                <a:ea typeface="Verdana" pitchFamily="34" charset="0"/>
                <a:cs typeface="Verdana" pitchFamily="34" charset="0"/>
              </a:rPr>
              <a:t>Political Pressure: </a:t>
            </a:r>
          </a:p>
          <a:p>
            <a:pPr lvl="1"/>
            <a:r>
              <a:rPr lang="en-US" altLang="en-US" dirty="0">
                <a:latin typeface="Calibri" pitchFamily="34" charset="0"/>
                <a:ea typeface="Verdana" pitchFamily="34" charset="0"/>
                <a:cs typeface="Verdana" pitchFamily="34" charset="0"/>
              </a:rPr>
              <a:t>Congress responded to popular pressure to combat trusts by passing the </a:t>
            </a:r>
            <a:r>
              <a:rPr lang="en-US" altLang="en-US" b="1" u="sng" dirty="0">
                <a:latin typeface="Calibri" pitchFamily="34" charset="0"/>
                <a:ea typeface="Verdana" pitchFamily="34" charset="0"/>
                <a:cs typeface="Verdana" pitchFamily="34" charset="0"/>
              </a:rPr>
              <a:t>Sherman Antitrust Act in 1890</a:t>
            </a:r>
            <a:r>
              <a:rPr lang="en-US" altLang="en-US" dirty="0">
                <a:latin typeface="Calibri" pitchFamily="34" charset="0"/>
                <a:ea typeface="Verdana" pitchFamily="34" charset="0"/>
                <a:cs typeface="Verdana" pitchFamily="34" charset="0"/>
              </a:rPr>
              <a:t>. </a:t>
            </a:r>
          </a:p>
          <a:p>
            <a:pPr lvl="1"/>
            <a:r>
              <a:rPr lang="en-US" altLang="en-US" dirty="0">
                <a:latin typeface="Calibri" pitchFamily="34" charset="0"/>
                <a:ea typeface="Verdana" pitchFamily="34" charset="0"/>
                <a:cs typeface="Verdana" pitchFamily="34" charset="0"/>
              </a:rPr>
              <a:t>Weakened by judicial interpretation, vague wording, and poor enforcement, the law had little impact</a:t>
            </a:r>
            <a:r>
              <a:rPr lang="en-US" altLang="en-US" dirty="0">
                <a:latin typeface="Verdana" pitchFamily="34" charset="0"/>
                <a:ea typeface="Verdana" pitchFamily="34" charset="0"/>
                <a:cs typeface="Verdana" pitchFamily="34" charset="0"/>
              </a:rPr>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Farmers Face Many Problems</a:t>
            </a:r>
          </a:p>
        </p:txBody>
      </p:sp>
      <p:sp>
        <p:nvSpPr>
          <p:cNvPr id="3" name="Content Placeholder 2"/>
          <p:cNvSpPr>
            <a:spLocks noGrp="1"/>
          </p:cNvSpPr>
          <p:nvPr>
            <p:ph sz="quarter" idx="1"/>
          </p:nvPr>
        </p:nvSpPr>
        <p:spPr/>
        <p:txBody>
          <a:bodyPr>
            <a:normAutofit fontScale="85000" lnSpcReduction="20000"/>
          </a:bodyPr>
          <a:lstStyle/>
          <a:p>
            <a:r>
              <a:rPr lang="en-US" dirty="0"/>
              <a:t>What major problems did farmers face during the Gilded Age?</a:t>
            </a:r>
          </a:p>
          <a:p>
            <a:pPr lvl="1"/>
            <a:r>
              <a:rPr lang="en-US" sz="2600" b="1" dirty="0">
                <a:latin typeface="Calibri" pitchFamily="34" charset="0"/>
              </a:rPr>
              <a:t>Received low prices for their crop (1870-1895).</a:t>
            </a:r>
            <a:endParaRPr lang="en-US" sz="2600" dirty="0">
              <a:latin typeface="Calibri" pitchFamily="34" charset="0"/>
            </a:endParaRPr>
          </a:p>
          <a:p>
            <a:pPr lvl="1"/>
            <a:r>
              <a:rPr lang="en-US" sz="2600" b="1" dirty="0">
                <a:latin typeface="Calibri" pitchFamily="34" charset="0"/>
              </a:rPr>
              <a:t>Paid high costs for transportation of crops.  (Railroads)</a:t>
            </a:r>
            <a:endParaRPr lang="en-US" sz="2600" dirty="0">
              <a:latin typeface="Calibri" pitchFamily="34" charset="0"/>
            </a:endParaRPr>
          </a:p>
          <a:p>
            <a:pPr lvl="1"/>
            <a:r>
              <a:rPr lang="en-US" sz="2600" b="1" dirty="0">
                <a:latin typeface="Calibri" pitchFamily="34" charset="0"/>
              </a:rPr>
              <a:t>Debts mounted while their influence on the political system declined.</a:t>
            </a:r>
            <a:endParaRPr lang="en-US" sz="2600" dirty="0">
              <a:latin typeface="Calibri" pitchFamily="34" charset="0"/>
            </a:endParaRPr>
          </a:p>
          <a:p>
            <a:pPr lvl="1"/>
            <a:r>
              <a:rPr lang="en-US" sz="2600" b="1" dirty="0">
                <a:latin typeface="Calibri" pitchFamily="34" charset="0"/>
              </a:rPr>
              <a:t>To pay for basic operation supplies farmers went into debt.</a:t>
            </a:r>
            <a:endParaRPr lang="en-US" sz="2600" dirty="0">
              <a:latin typeface="Calibri" pitchFamily="34" charset="0"/>
            </a:endParaRPr>
          </a:p>
          <a:p>
            <a:pPr lvl="1"/>
            <a:r>
              <a:rPr lang="en-US" sz="2600" b="1" dirty="0">
                <a:latin typeface="Calibri" pitchFamily="34" charset="0"/>
              </a:rPr>
              <a:t>Farmers mortgaged their farms to raise funds to survive and became tenant farmers—they no longer owned the farm they worked.</a:t>
            </a:r>
            <a:endParaRPr lang="en-US" sz="2600" dirty="0">
              <a:latin typeface="Calibri" pitchFamily="34" charset="0"/>
            </a:endParaRPr>
          </a:p>
          <a:p>
            <a:pPr lvl="1"/>
            <a:r>
              <a:rPr lang="en-US" sz="2600" b="1" dirty="0">
                <a:latin typeface="Calibri" pitchFamily="34" charset="0"/>
              </a:rPr>
              <a:t>Railroads and banks charged what ever rates they wanted.</a:t>
            </a:r>
            <a:endParaRPr lang="en-US" sz="2600" dirty="0">
              <a:latin typeface="Calibri" pitchFamily="34" charset="0"/>
            </a:endParaRPr>
          </a:p>
          <a:p>
            <a:pPr lvl="1"/>
            <a:r>
              <a:rPr lang="en-US" sz="2600" b="1" dirty="0">
                <a:latin typeface="Calibri" pitchFamily="34" charset="0"/>
              </a:rPr>
              <a:t>Sharecroppers had to deal with dishonest merchants and landlords.  (Blacks:  High Costs/Low Pay)</a:t>
            </a:r>
            <a:endParaRPr lang="en-US" sz="2600" dirty="0">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1018</TotalTime>
  <Words>1090</Words>
  <Application>Microsoft Office PowerPoint</Application>
  <PresentationFormat>On-screen Show (4:3)</PresentationFormat>
  <Paragraphs>95</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Calibri</vt:lpstr>
      <vt:lpstr>Comic Sans MS</vt:lpstr>
      <vt:lpstr>StageCoach</vt:lpstr>
      <vt:lpstr>Tw Cen MT</vt:lpstr>
      <vt:lpstr>Verdana</vt:lpstr>
      <vt:lpstr>Wingdings</vt:lpstr>
      <vt:lpstr>Wingdings 2</vt:lpstr>
      <vt:lpstr>Median</vt:lpstr>
      <vt:lpstr>The Gilded Age: 1877-1900</vt:lpstr>
      <vt:lpstr>Gilded Age Ideas</vt:lpstr>
      <vt:lpstr>Chapter 4 Lesson 4 – Political Challenges of the Gilded Age</vt:lpstr>
      <vt:lpstr>PowerPoint Presentation</vt:lpstr>
      <vt:lpstr>Balance of Power Creates Stalemate</vt:lpstr>
      <vt:lpstr>Civil Service Reform</vt:lpstr>
      <vt:lpstr>Regulating Commerce</vt:lpstr>
      <vt:lpstr>Regulating Commerce</vt:lpstr>
      <vt:lpstr>Farmers Face Many Problems</vt:lpstr>
      <vt:lpstr>Farmers Organize and Seek Change</vt:lpstr>
      <vt:lpstr>Grangers – “The Farmer Pays for All”</vt:lpstr>
      <vt:lpstr>Farmers’ Alliances</vt:lpstr>
      <vt:lpstr>Populist Party Demands Reforms</vt:lpstr>
      <vt:lpstr>Populist Party</vt:lpstr>
      <vt:lpstr>Decline of Populism</vt:lpstr>
      <vt:lpstr>“Cross of Gold Speech”</vt:lpstr>
      <vt:lpstr>Legacy of Populism</vt:lpstr>
    </vt:vector>
  </TitlesOfParts>
  <Company>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Lesson 4 – Political Challenges of the Gilded Age</dc:title>
  <dc:creator>DOYLECW</dc:creator>
  <cp:lastModifiedBy>REID A YARBROUGH</cp:lastModifiedBy>
  <cp:revision>10</cp:revision>
  <dcterms:created xsi:type="dcterms:W3CDTF">2015-11-17T16:40:40Z</dcterms:created>
  <dcterms:modified xsi:type="dcterms:W3CDTF">2018-09-26T12:34:25Z</dcterms:modified>
</cp:coreProperties>
</file>